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3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52394" y="4469129"/>
            <a:ext cx="4445" cy="46355"/>
          </a:xfrm>
          <a:custGeom>
            <a:avLst/>
            <a:gdLst/>
            <a:ahLst/>
            <a:cxnLst/>
            <a:rect l="l" t="t" r="r" b="b"/>
            <a:pathLst>
              <a:path w="4444" h="46354">
                <a:moveTo>
                  <a:pt x="2222" y="-14477"/>
                </a:moveTo>
                <a:lnTo>
                  <a:pt x="2222" y="60579"/>
                </a:lnTo>
              </a:path>
            </a:pathLst>
          </a:custGeom>
          <a:ln w="33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125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125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6427" y="225552"/>
            <a:ext cx="1098804" cy="50368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93364" y="3810000"/>
            <a:ext cx="1580388" cy="147370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32576" y="3268979"/>
            <a:ext cx="59937" cy="27599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91071" y="3265932"/>
            <a:ext cx="59436" cy="28041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57289" y="3268979"/>
            <a:ext cx="59555" cy="275996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09687" y="3265932"/>
            <a:ext cx="56388" cy="275844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7285481" y="3542538"/>
            <a:ext cx="5715" cy="2169795"/>
          </a:xfrm>
          <a:custGeom>
            <a:avLst/>
            <a:gdLst/>
            <a:ahLst/>
            <a:cxnLst/>
            <a:rect l="l" t="t" r="r" b="b"/>
            <a:pathLst>
              <a:path w="5715" h="2169795">
                <a:moveTo>
                  <a:pt x="5334" y="0"/>
                </a:moveTo>
                <a:lnTo>
                  <a:pt x="0" y="2169502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147053" y="3542538"/>
            <a:ext cx="14604" cy="1993264"/>
          </a:xfrm>
          <a:custGeom>
            <a:avLst/>
            <a:gdLst/>
            <a:ahLst/>
            <a:cxnLst/>
            <a:rect l="l" t="t" r="r" b="b"/>
            <a:pathLst>
              <a:path w="14604" h="1993264">
                <a:moveTo>
                  <a:pt x="14478" y="0"/>
                </a:moveTo>
                <a:lnTo>
                  <a:pt x="0" y="1992757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421118" y="3536441"/>
            <a:ext cx="13335" cy="2245360"/>
          </a:xfrm>
          <a:custGeom>
            <a:avLst/>
            <a:gdLst/>
            <a:ahLst/>
            <a:cxnLst/>
            <a:rect l="l" t="t" r="r" b="b"/>
            <a:pathLst>
              <a:path w="13334" h="2245360">
                <a:moveTo>
                  <a:pt x="12826" y="0"/>
                </a:moveTo>
                <a:lnTo>
                  <a:pt x="0" y="22449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6300978" y="3536441"/>
            <a:ext cx="13970" cy="2080260"/>
          </a:xfrm>
          <a:custGeom>
            <a:avLst/>
            <a:gdLst/>
            <a:ahLst/>
            <a:cxnLst/>
            <a:rect l="l" t="t" r="r" b="b"/>
            <a:pathLst>
              <a:path w="13970" h="2080260">
                <a:moveTo>
                  <a:pt x="13716" y="0"/>
                </a:moveTo>
                <a:lnTo>
                  <a:pt x="0" y="2080069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466082" y="5522214"/>
            <a:ext cx="1681480" cy="24765"/>
          </a:xfrm>
          <a:custGeom>
            <a:avLst/>
            <a:gdLst/>
            <a:ahLst/>
            <a:cxnLst/>
            <a:rect l="l" t="t" r="r" b="b"/>
            <a:pathLst>
              <a:path w="1681479" h="24764">
                <a:moveTo>
                  <a:pt x="1681226" y="0"/>
                </a:moveTo>
                <a:lnTo>
                  <a:pt x="0" y="24257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466082" y="5272278"/>
            <a:ext cx="3810" cy="293370"/>
          </a:xfrm>
          <a:custGeom>
            <a:avLst/>
            <a:gdLst/>
            <a:ahLst/>
            <a:cxnLst/>
            <a:rect l="l" t="t" r="r" b="b"/>
            <a:pathLst>
              <a:path w="3810" h="293370">
                <a:moveTo>
                  <a:pt x="1714" y="-19049"/>
                </a:moveTo>
                <a:lnTo>
                  <a:pt x="1714" y="312293"/>
                </a:lnTo>
              </a:path>
            </a:pathLst>
          </a:custGeom>
          <a:ln w="4152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522470" y="5272278"/>
            <a:ext cx="1784985" cy="362585"/>
          </a:xfrm>
          <a:custGeom>
            <a:avLst/>
            <a:gdLst/>
            <a:ahLst/>
            <a:cxnLst/>
            <a:rect l="l" t="t" r="r" b="b"/>
            <a:pathLst>
              <a:path w="1784985" h="362585">
                <a:moveTo>
                  <a:pt x="1784984" y="324612"/>
                </a:moveTo>
                <a:lnTo>
                  <a:pt x="3047" y="344538"/>
                </a:lnTo>
              </a:path>
              <a:path w="1784985" h="362585">
                <a:moveTo>
                  <a:pt x="0" y="0"/>
                </a:moveTo>
                <a:lnTo>
                  <a:pt x="0" y="362407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315205" y="5272278"/>
            <a:ext cx="2972435" cy="456565"/>
          </a:xfrm>
          <a:custGeom>
            <a:avLst/>
            <a:gdLst/>
            <a:ahLst/>
            <a:cxnLst/>
            <a:rect l="l" t="t" r="r" b="b"/>
            <a:pathLst>
              <a:path w="2972434" h="456564">
                <a:moveTo>
                  <a:pt x="2972308" y="429768"/>
                </a:moveTo>
                <a:lnTo>
                  <a:pt x="0" y="438607"/>
                </a:lnTo>
              </a:path>
              <a:path w="2972434" h="456564">
                <a:moveTo>
                  <a:pt x="12192" y="0"/>
                </a:moveTo>
                <a:lnTo>
                  <a:pt x="10668" y="456526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89881" y="5278374"/>
            <a:ext cx="3035935" cy="503555"/>
          </a:xfrm>
          <a:custGeom>
            <a:avLst/>
            <a:gdLst/>
            <a:ahLst/>
            <a:cxnLst/>
            <a:rect l="l" t="t" r="r" b="b"/>
            <a:pathLst>
              <a:path w="3035934" h="503554">
                <a:moveTo>
                  <a:pt x="3035553" y="483107"/>
                </a:moveTo>
                <a:lnTo>
                  <a:pt x="0" y="503034"/>
                </a:lnTo>
              </a:path>
              <a:path w="3035934" h="503554">
                <a:moveTo>
                  <a:pt x="0" y="0"/>
                </a:moveTo>
                <a:lnTo>
                  <a:pt x="0" y="502373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559302" y="5263134"/>
            <a:ext cx="3175" cy="875030"/>
          </a:xfrm>
          <a:custGeom>
            <a:avLst/>
            <a:gdLst/>
            <a:ahLst/>
            <a:cxnLst/>
            <a:rect l="l" t="t" r="r" b="b"/>
            <a:pathLst>
              <a:path w="3175" h="875029">
                <a:moveTo>
                  <a:pt x="0" y="0"/>
                </a:moveTo>
                <a:lnTo>
                  <a:pt x="3175" y="874636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3627882" y="5263134"/>
            <a:ext cx="6985" cy="962660"/>
          </a:xfrm>
          <a:custGeom>
            <a:avLst/>
            <a:gdLst/>
            <a:ahLst/>
            <a:cxnLst/>
            <a:rect l="l" t="t" r="r" b="b"/>
            <a:pathLst>
              <a:path w="6985" h="962660">
                <a:moveTo>
                  <a:pt x="0" y="0"/>
                </a:moveTo>
                <a:lnTo>
                  <a:pt x="6476" y="962482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125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3139" y="810259"/>
            <a:ext cx="10205720" cy="720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E125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8523" y="1929892"/>
            <a:ext cx="10400030" cy="2573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46535" y="6464680"/>
            <a:ext cx="15367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11" Type="http://schemas.openxmlformats.org/officeDocument/2006/relationships/image" Target="../media/image18.png"/><Relationship Id="rId5" Type="http://schemas.openxmlformats.org/officeDocument/2006/relationships/image" Target="../media/image12.jpg"/><Relationship Id="rId10" Type="http://schemas.openxmlformats.org/officeDocument/2006/relationships/image" Target="../media/image17.png"/><Relationship Id="rId4" Type="http://schemas.openxmlformats.org/officeDocument/2006/relationships/image" Target="../media/image11.jp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6.jpg"/><Relationship Id="rId3" Type="http://schemas.openxmlformats.org/officeDocument/2006/relationships/image" Target="../media/image14.png"/><Relationship Id="rId7" Type="http://schemas.openxmlformats.org/officeDocument/2006/relationships/image" Target="../media/image23.png"/><Relationship Id="rId12" Type="http://schemas.openxmlformats.org/officeDocument/2006/relationships/image" Target="../media/image19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18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hyperlink" Target="https://cptechmaroc.ma/cp-renseignement-installation/decouvrez-quel-kit-solaire-choisir/quel-kit-solaire-autonome-choisir/" TargetMode="External"/><Relationship Id="rId7" Type="http://schemas.openxmlformats.org/officeDocument/2006/relationships/image" Target="../media/image32.jpg"/><Relationship Id="rId2" Type="http://schemas.openxmlformats.org/officeDocument/2006/relationships/hyperlink" Target="https://cptechmaroc.ma/cp_contactez-nous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1.png"/><Relationship Id="rId5" Type="http://schemas.openxmlformats.org/officeDocument/2006/relationships/hyperlink" Target="https://cptechmaroc.ma/" TargetMode="External"/><Relationship Id="rId4" Type="http://schemas.openxmlformats.org/officeDocument/2006/relationships/hyperlink" Target="mailto:contact@cptechmaroc.ma" TargetMode="External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8785" y="4555058"/>
            <a:ext cx="78835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10" dirty="0">
                <a:solidFill>
                  <a:srgbClr val="E12522"/>
                </a:solidFill>
                <a:latin typeface="Calibri"/>
                <a:cs typeface="Calibri"/>
              </a:rPr>
              <a:t>Kit</a:t>
            </a:r>
            <a:r>
              <a:rPr sz="2800" b="1" i="1" spc="25" dirty="0">
                <a:solidFill>
                  <a:srgbClr val="E12522"/>
                </a:solidFill>
                <a:latin typeface="Calibri"/>
                <a:cs typeface="Calibri"/>
              </a:rPr>
              <a:t> </a:t>
            </a:r>
            <a:r>
              <a:rPr sz="2800" b="1" i="1" spc="-10" dirty="0">
                <a:solidFill>
                  <a:srgbClr val="E12522"/>
                </a:solidFill>
                <a:latin typeface="Calibri"/>
                <a:cs typeface="Calibri"/>
              </a:rPr>
              <a:t>solaire</a:t>
            </a:r>
            <a:r>
              <a:rPr sz="2800" b="1" i="1" dirty="0">
                <a:solidFill>
                  <a:srgbClr val="E12522"/>
                </a:solidFill>
                <a:latin typeface="Calibri"/>
                <a:cs typeface="Calibri"/>
              </a:rPr>
              <a:t> </a:t>
            </a:r>
            <a:r>
              <a:rPr sz="2800" b="1" i="1" spc="-10" dirty="0">
                <a:solidFill>
                  <a:srgbClr val="E12522"/>
                </a:solidFill>
                <a:latin typeface="Calibri"/>
                <a:cs typeface="Calibri"/>
              </a:rPr>
              <a:t>Autonome</a:t>
            </a:r>
            <a:r>
              <a:rPr sz="2800" b="1" i="1" spc="25" dirty="0">
                <a:solidFill>
                  <a:srgbClr val="E12522"/>
                </a:solidFill>
                <a:latin typeface="Calibri"/>
                <a:cs typeface="Calibri"/>
              </a:rPr>
              <a:t> </a:t>
            </a:r>
            <a:r>
              <a:rPr sz="2800" b="1" i="1" spc="-5" dirty="0">
                <a:solidFill>
                  <a:srgbClr val="E12522"/>
                </a:solidFill>
                <a:latin typeface="Calibri"/>
                <a:cs typeface="Calibri"/>
              </a:rPr>
              <a:t>–</a:t>
            </a:r>
            <a:r>
              <a:rPr sz="2800" b="1" i="1" spc="15" dirty="0">
                <a:solidFill>
                  <a:srgbClr val="E12522"/>
                </a:solidFill>
                <a:latin typeface="Calibri"/>
                <a:cs typeface="Calibri"/>
              </a:rPr>
              <a:t> </a:t>
            </a:r>
            <a:r>
              <a:rPr sz="2800" b="1" i="1" spc="-45" dirty="0">
                <a:solidFill>
                  <a:srgbClr val="E12522"/>
                </a:solidFill>
                <a:latin typeface="Calibri"/>
                <a:cs typeface="Calibri"/>
              </a:rPr>
              <a:t>1Kw</a:t>
            </a:r>
            <a:r>
              <a:rPr sz="2800" b="1" i="1" spc="40" dirty="0">
                <a:solidFill>
                  <a:srgbClr val="E12522"/>
                </a:solidFill>
                <a:latin typeface="Calibri"/>
                <a:cs typeface="Calibri"/>
              </a:rPr>
              <a:t> </a:t>
            </a:r>
            <a:r>
              <a:rPr sz="2800" b="1" i="1" spc="-5" dirty="0">
                <a:solidFill>
                  <a:srgbClr val="E12522"/>
                </a:solidFill>
                <a:latin typeface="Calibri"/>
                <a:cs typeface="Calibri"/>
              </a:rPr>
              <a:t>/</a:t>
            </a:r>
            <a:r>
              <a:rPr sz="2800" b="1" i="1" dirty="0">
                <a:solidFill>
                  <a:srgbClr val="E12522"/>
                </a:solidFill>
                <a:latin typeface="Calibri"/>
                <a:cs typeface="Calibri"/>
              </a:rPr>
              <a:t> </a:t>
            </a:r>
            <a:r>
              <a:rPr sz="2800" b="1" i="1" spc="-30" dirty="0">
                <a:solidFill>
                  <a:srgbClr val="E12522"/>
                </a:solidFill>
                <a:latin typeface="Calibri"/>
                <a:cs typeface="Calibri"/>
              </a:rPr>
              <a:t>220V/</a:t>
            </a:r>
            <a:r>
              <a:rPr sz="2800" b="1" i="1" spc="10" dirty="0">
                <a:solidFill>
                  <a:srgbClr val="E12522"/>
                </a:solidFill>
                <a:latin typeface="Calibri"/>
                <a:cs typeface="Calibri"/>
              </a:rPr>
              <a:t> </a:t>
            </a:r>
            <a:r>
              <a:rPr sz="2800" b="1" i="1" spc="-5" dirty="0">
                <a:solidFill>
                  <a:srgbClr val="E12522"/>
                </a:solidFill>
                <a:latin typeface="Calibri"/>
                <a:cs typeface="Calibri"/>
              </a:rPr>
              <a:t>4.800Wh</a:t>
            </a:r>
            <a:r>
              <a:rPr sz="2800" b="1" i="1" spc="50" dirty="0">
                <a:solidFill>
                  <a:srgbClr val="E12522"/>
                </a:solidFill>
                <a:latin typeface="Calibri"/>
                <a:cs typeface="Calibri"/>
              </a:rPr>
              <a:t> </a:t>
            </a:r>
            <a:r>
              <a:rPr sz="2800" b="1" i="1" spc="-25" dirty="0">
                <a:solidFill>
                  <a:srgbClr val="E12522"/>
                </a:solidFill>
                <a:latin typeface="Calibri"/>
                <a:cs typeface="Calibri"/>
              </a:rPr>
              <a:t>Stockés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3671" y="1412482"/>
            <a:ext cx="3564635" cy="2255449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4950714" y="4170426"/>
            <a:ext cx="2286000" cy="0"/>
          </a:xfrm>
          <a:custGeom>
            <a:avLst/>
            <a:gdLst/>
            <a:ahLst/>
            <a:cxnLst/>
            <a:rect l="l" t="t" r="r" b="b"/>
            <a:pathLst>
              <a:path w="2286000">
                <a:moveTo>
                  <a:pt x="0" y="0"/>
                </a:moveTo>
                <a:lnTo>
                  <a:pt x="2286000" y="0"/>
                </a:lnTo>
              </a:path>
            </a:pathLst>
          </a:custGeom>
          <a:ln w="19812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59" y="89915"/>
            <a:ext cx="1324356" cy="61043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3866" y="718184"/>
            <a:ext cx="401533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Poppins" panose="00000500000000000000" pitchFamily="2" charset="0"/>
                <a:cs typeface="Poppins" panose="00000500000000000000" pitchFamily="2" charset="0"/>
              </a:rPr>
              <a:t>Les composants du kit </a:t>
            </a:r>
            <a:r>
              <a:rPr dirty="0"/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4538" y="1332991"/>
            <a:ext cx="7846059" cy="41094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565" indent="-63500">
              <a:lnSpc>
                <a:spcPts val="1655"/>
              </a:lnSpc>
              <a:spcBef>
                <a:spcPts val="105"/>
              </a:spcBef>
              <a:buSzPct val="92857"/>
              <a:buFont typeface="Arial MT"/>
              <a:buChar char="•"/>
              <a:tabLst>
                <a:tab pos="76200" algn="l"/>
              </a:tabLst>
            </a:pPr>
            <a:r>
              <a:rPr sz="1400" b="1" dirty="0">
                <a:latin typeface="Nunito Sans" pitchFamily="2" charset="0"/>
                <a:cs typeface="Arial"/>
              </a:rPr>
              <a:t>Panneaux solaires pré dimensionner au choix.</a:t>
            </a:r>
            <a:endParaRPr sz="1400" dirty="0">
              <a:latin typeface="Nunito Sans" pitchFamily="2" charset="0"/>
              <a:cs typeface="Arial"/>
            </a:endParaRPr>
          </a:p>
          <a:p>
            <a:pPr marL="329565" lvl="1" indent="-173355">
              <a:lnSpc>
                <a:spcPts val="1415"/>
              </a:lnSpc>
              <a:buFont typeface="Wingdings"/>
              <a:buChar char=""/>
              <a:tabLst>
                <a:tab pos="330200" algn="l"/>
              </a:tabLst>
            </a:pPr>
            <a:r>
              <a:rPr sz="1200" b="1" dirty="0">
                <a:solidFill>
                  <a:srgbClr val="131313"/>
                </a:solidFill>
                <a:latin typeface="Nunito Sans" pitchFamily="2" charset="0"/>
                <a:cs typeface="Arial"/>
              </a:rPr>
              <a:t>4× PANNEAU SOLAIRE 60 cells 280Wc Poly 17,21 %</a:t>
            </a:r>
            <a:endParaRPr sz="1200" dirty="0">
              <a:latin typeface="Nunito Sans" pitchFamily="2" charset="0"/>
              <a:cs typeface="Arial"/>
            </a:endParaRPr>
          </a:p>
          <a:p>
            <a:pPr marL="329565" lvl="1" indent="-173355">
              <a:lnSpc>
                <a:spcPct val="100000"/>
              </a:lnSpc>
              <a:spcBef>
                <a:spcPts val="240"/>
              </a:spcBef>
              <a:buFont typeface="Wingdings"/>
              <a:buChar char=""/>
              <a:tabLst>
                <a:tab pos="330200" algn="l"/>
              </a:tabLst>
            </a:pPr>
            <a:r>
              <a:rPr sz="1200" b="1" dirty="0">
                <a:solidFill>
                  <a:srgbClr val="131313"/>
                </a:solidFill>
                <a:latin typeface="Nunito Sans" pitchFamily="2" charset="0"/>
                <a:cs typeface="Arial"/>
              </a:rPr>
              <a:t>2 × PANNEAU SOLAIRE 144 CELLS 540Wc Mono PERC 20,89%</a:t>
            </a:r>
            <a:endParaRPr sz="1200" dirty="0">
              <a:latin typeface="Nunito Sans" pitchFamily="2" charset="0"/>
              <a:cs typeface="Arial"/>
            </a:endParaRPr>
          </a:p>
          <a:p>
            <a:pPr marL="75565" indent="-63500">
              <a:lnSpc>
                <a:spcPct val="100000"/>
              </a:lnSpc>
              <a:spcBef>
                <a:spcPts val="290"/>
              </a:spcBef>
              <a:buSzPct val="92857"/>
              <a:buFont typeface="Arial MT"/>
              <a:buChar char="•"/>
              <a:tabLst>
                <a:tab pos="76200" algn="l"/>
              </a:tabLst>
            </a:pPr>
            <a:r>
              <a:rPr sz="1400" b="1" dirty="0">
                <a:latin typeface="Nunito Sans" pitchFamily="2" charset="0"/>
                <a:cs typeface="Microsoft Sans Serif"/>
              </a:rPr>
              <a:t>1 x ONDULEUR Hybride/Off-grid 1000VA-12V</a:t>
            </a:r>
            <a:endParaRPr lang="fr-MA" sz="1400" b="1" dirty="0">
              <a:latin typeface="Nunito Sans" pitchFamily="2" charset="0"/>
              <a:cs typeface="Microsoft Sans Serif"/>
            </a:endParaRPr>
          </a:p>
          <a:p>
            <a:pPr marL="75565" indent="-63500">
              <a:lnSpc>
                <a:spcPct val="100000"/>
              </a:lnSpc>
              <a:spcBef>
                <a:spcPts val="290"/>
              </a:spcBef>
              <a:buSzPct val="92857"/>
              <a:buFont typeface="Arial MT"/>
              <a:buChar char="•"/>
              <a:tabLst>
                <a:tab pos="76200" algn="l"/>
              </a:tabLst>
            </a:pPr>
            <a:r>
              <a:rPr sz="1400" b="1" dirty="0">
                <a:latin typeface="Nunito Sans" pitchFamily="2" charset="0"/>
                <a:cs typeface="Arial"/>
              </a:rPr>
              <a:t>2 x Batteries solaires 12V/200 Ah (4.800Wh) au choix:</a:t>
            </a:r>
            <a:endParaRPr sz="1400" dirty="0">
              <a:latin typeface="Nunito Sans" pitchFamily="2" charset="0"/>
              <a:cs typeface="Arial"/>
            </a:endParaRPr>
          </a:p>
          <a:p>
            <a:pPr marL="329565" lvl="1" indent="-173355">
              <a:lnSpc>
                <a:spcPct val="100000"/>
              </a:lnSpc>
              <a:spcBef>
                <a:spcPts val="360"/>
              </a:spcBef>
              <a:buFont typeface="Wingdings"/>
              <a:buChar char=""/>
              <a:tabLst>
                <a:tab pos="330200" algn="l"/>
              </a:tabLst>
            </a:pPr>
            <a:r>
              <a:rPr sz="1200" b="1" dirty="0">
                <a:latin typeface="Nunito Sans" pitchFamily="2" charset="0"/>
                <a:cs typeface="Arial"/>
              </a:rPr>
              <a:t>2 x Batteries solaires GEL 12V/150 Ah</a:t>
            </a:r>
            <a:endParaRPr sz="1200" dirty="0">
              <a:latin typeface="Nunito Sans" pitchFamily="2" charset="0"/>
              <a:cs typeface="Arial"/>
            </a:endParaRPr>
          </a:p>
          <a:p>
            <a:pPr marL="329565" lvl="1" indent="-173355">
              <a:lnSpc>
                <a:spcPct val="100000"/>
              </a:lnSpc>
              <a:buFont typeface="Wingdings"/>
              <a:buChar char=""/>
              <a:tabLst>
                <a:tab pos="330200" algn="l"/>
              </a:tabLst>
            </a:pPr>
            <a:r>
              <a:rPr sz="1200" b="1" dirty="0">
                <a:latin typeface="Nunito Sans" pitchFamily="2" charset="0"/>
                <a:cs typeface="Arial"/>
              </a:rPr>
              <a:t>2 x Batteries solaires LITHIUM 12V/150 Ah</a:t>
            </a:r>
            <a:endParaRPr sz="1200" dirty="0">
              <a:latin typeface="Nunito Sans" pitchFamily="2" charset="0"/>
              <a:cs typeface="Arial"/>
            </a:endParaRPr>
          </a:p>
          <a:p>
            <a:pPr marL="75565" indent="-63500">
              <a:lnSpc>
                <a:spcPct val="100000"/>
              </a:lnSpc>
              <a:spcBef>
                <a:spcPts val="120"/>
              </a:spcBef>
              <a:buSzPct val="92857"/>
              <a:buFont typeface="Arial MT"/>
              <a:buChar char="•"/>
              <a:tabLst>
                <a:tab pos="76200" algn="l"/>
              </a:tabLst>
            </a:pPr>
            <a:r>
              <a:rPr sz="1400" b="1" dirty="0">
                <a:latin typeface="Nunito Sans" pitchFamily="2" charset="0"/>
                <a:cs typeface="Microsoft Sans Serif"/>
              </a:rPr>
              <a:t>1 x Coffret de protection DC photovoltaïque 1000V – 2 String – </a:t>
            </a:r>
            <a:r>
              <a:rPr sz="1400" b="1" dirty="0">
                <a:latin typeface="Nunito Sans" pitchFamily="2" charset="0"/>
                <a:cs typeface="Arial"/>
              </a:rPr>
              <a:t>Audace Solaire.</a:t>
            </a:r>
          </a:p>
          <a:p>
            <a:pPr marL="12700" marR="5080">
              <a:lnSpc>
                <a:spcPct val="100000"/>
              </a:lnSpc>
              <a:buSzPct val="92857"/>
              <a:buFont typeface="Arial MT"/>
              <a:buChar char="•"/>
              <a:tabLst>
                <a:tab pos="76200" algn="l"/>
              </a:tabLst>
            </a:pPr>
            <a:r>
              <a:rPr sz="1400" b="1" dirty="0">
                <a:latin typeface="Nunito Sans" pitchFamily="2" charset="0"/>
                <a:cs typeface="Microsoft Sans Serif"/>
              </a:rPr>
              <a:t>2 x Lot de </a:t>
            </a:r>
            <a:r>
              <a:rPr sz="1400" b="1" dirty="0">
                <a:latin typeface="Nunito Sans" pitchFamily="2" charset="0"/>
                <a:cs typeface="Arial"/>
              </a:rPr>
              <a:t>5 mètres jusqu’à 30 mètres au choix </a:t>
            </a:r>
            <a:r>
              <a:rPr sz="1400" b="1" dirty="0">
                <a:latin typeface="Nunito Sans" pitchFamily="2" charset="0"/>
                <a:cs typeface="Microsoft Sans Serif"/>
              </a:rPr>
              <a:t>de câble électrique solaire KBE de 6 mm2 (liaison entre le coffret de  protection DC et l’onduleur).</a:t>
            </a:r>
          </a:p>
          <a:p>
            <a:pPr marL="75565" indent="-63500">
              <a:lnSpc>
                <a:spcPct val="100000"/>
              </a:lnSpc>
              <a:buSzPct val="92857"/>
              <a:buFont typeface="Arial MT"/>
              <a:buChar char="•"/>
              <a:tabLst>
                <a:tab pos="76200" algn="l"/>
              </a:tabLst>
            </a:pPr>
            <a:r>
              <a:rPr sz="1400" b="1" dirty="0">
                <a:latin typeface="Nunito Sans" pitchFamily="2" charset="0"/>
                <a:cs typeface="Microsoft Sans Serif"/>
              </a:rPr>
              <a:t>4 x Lot de 5 mètres de câble électrique solaire KBE de 4 mm2 (liaison entre les panneaux solaires et le coffret de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Nunito Sans" pitchFamily="2" charset="0"/>
                <a:cs typeface="Microsoft Sans Serif"/>
              </a:rPr>
              <a:t>protection DC).</a:t>
            </a:r>
          </a:p>
          <a:p>
            <a:pPr marL="75565" indent="-63500">
              <a:lnSpc>
                <a:spcPct val="100000"/>
              </a:lnSpc>
              <a:buSzPct val="92857"/>
              <a:buFont typeface="Arial MT"/>
              <a:buChar char="•"/>
              <a:tabLst>
                <a:tab pos="76200" algn="l"/>
              </a:tabLst>
            </a:pPr>
            <a:r>
              <a:rPr sz="1400" b="1" dirty="0">
                <a:latin typeface="Nunito Sans" pitchFamily="2" charset="0"/>
                <a:cs typeface="Microsoft Sans Serif"/>
              </a:rPr>
              <a:t>2 x Lot de 1.5 mètres de câble électrique solaire KBE  de 10 mm2 (liaison entre l’Onduleur et les batteries).</a:t>
            </a:r>
          </a:p>
          <a:p>
            <a:pPr marL="75565" indent="-63500">
              <a:lnSpc>
                <a:spcPct val="100000"/>
              </a:lnSpc>
              <a:buSzPct val="92857"/>
              <a:buFont typeface="Arial MT"/>
              <a:buChar char="•"/>
              <a:tabLst>
                <a:tab pos="76200" algn="l"/>
              </a:tabLst>
            </a:pPr>
            <a:r>
              <a:rPr sz="1400" b="1" dirty="0">
                <a:latin typeface="Nunito Sans" pitchFamily="2" charset="0"/>
                <a:cs typeface="Microsoft Sans Serif"/>
              </a:rPr>
              <a:t>2 x Lot de 0.5 mètres de câble électrique solaire KBE de 10 mm2 (liaison entre la batterie n:1 et la batterie n:2) .</a:t>
            </a:r>
          </a:p>
          <a:p>
            <a:pPr marL="75565" indent="-63500">
              <a:lnSpc>
                <a:spcPct val="100000"/>
              </a:lnSpc>
              <a:buSzPct val="92857"/>
              <a:buFont typeface="Arial MT"/>
              <a:buChar char="•"/>
              <a:tabLst>
                <a:tab pos="76200" algn="l"/>
              </a:tabLst>
            </a:pPr>
            <a:r>
              <a:rPr sz="1400" b="1" dirty="0">
                <a:latin typeface="Nunito Sans" pitchFamily="2" charset="0"/>
                <a:cs typeface="Microsoft Sans Serif"/>
              </a:rPr>
              <a:t>5 x Paire (Male/Femelle) Connecteur du câble solaire MC4.</a:t>
            </a:r>
          </a:p>
          <a:p>
            <a:pPr marL="75565" indent="-63500">
              <a:lnSpc>
                <a:spcPct val="100000"/>
              </a:lnSpc>
              <a:buSzPct val="92857"/>
              <a:buFont typeface="Arial MT"/>
              <a:buChar char="•"/>
              <a:tabLst>
                <a:tab pos="76200" algn="l"/>
              </a:tabLst>
            </a:pPr>
            <a:r>
              <a:rPr sz="1400" b="1" dirty="0">
                <a:latin typeface="Nunito Sans" pitchFamily="2" charset="0"/>
                <a:cs typeface="Microsoft Sans Serif"/>
              </a:rPr>
              <a:t>8 x cosses M6</a:t>
            </a:r>
            <a:r>
              <a:rPr sz="1400" dirty="0">
                <a:latin typeface="Nunito Sans" pitchFamily="2" charset="0"/>
                <a:cs typeface="Microsoft Sans Serif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57197" y="5582208"/>
            <a:ext cx="89065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600" b="1" spc="-165" dirty="0">
                <a:solidFill>
                  <a:srgbClr val="E12522"/>
                </a:solidFill>
                <a:latin typeface="Arial"/>
                <a:cs typeface="Arial"/>
              </a:rPr>
              <a:t>Attention </a:t>
            </a:r>
            <a:r>
              <a:rPr sz="1600" b="1" spc="-135" dirty="0">
                <a:solidFill>
                  <a:srgbClr val="E12522"/>
                </a:solidFill>
                <a:latin typeface="Arial"/>
                <a:cs typeface="Arial"/>
              </a:rPr>
              <a:t>à </a:t>
            </a:r>
            <a:r>
              <a:rPr sz="1600" b="1" spc="-190" dirty="0">
                <a:solidFill>
                  <a:srgbClr val="E12522"/>
                </a:solidFill>
                <a:latin typeface="Arial"/>
                <a:cs typeface="Arial"/>
              </a:rPr>
              <a:t>respecter</a:t>
            </a:r>
            <a:r>
              <a:rPr sz="1600" b="1" spc="-185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170" dirty="0">
                <a:solidFill>
                  <a:srgbClr val="E12522"/>
                </a:solidFill>
                <a:latin typeface="Arial"/>
                <a:cs typeface="Arial"/>
              </a:rPr>
              <a:t>les</a:t>
            </a:r>
            <a:r>
              <a:rPr sz="1600" b="1" spc="-165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145" dirty="0">
                <a:solidFill>
                  <a:srgbClr val="E12522"/>
                </a:solidFill>
                <a:latin typeface="Arial"/>
                <a:cs typeface="Arial"/>
              </a:rPr>
              <a:t>polarités </a:t>
            </a:r>
            <a:r>
              <a:rPr sz="1600" b="1" spc="-235" dirty="0">
                <a:solidFill>
                  <a:srgbClr val="E12522"/>
                </a:solidFill>
                <a:latin typeface="Arial"/>
                <a:cs typeface="Arial"/>
              </a:rPr>
              <a:t>des</a:t>
            </a:r>
            <a:r>
              <a:rPr sz="1600" b="1" spc="-229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155" dirty="0">
                <a:solidFill>
                  <a:srgbClr val="E12522"/>
                </a:solidFill>
                <a:latin typeface="Arial"/>
                <a:cs typeface="Arial"/>
              </a:rPr>
              <a:t>produits. </a:t>
            </a:r>
            <a:r>
              <a:rPr sz="1600" b="1" spc="-190" dirty="0">
                <a:solidFill>
                  <a:srgbClr val="E12522"/>
                </a:solidFill>
                <a:latin typeface="Arial"/>
                <a:cs typeface="Arial"/>
              </a:rPr>
              <a:t>L’inversion</a:t>
            </a:r>
            <a:r>
              <a:rPr sz="1600" b="1" spc="-185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215" dirty="0">
                <a:solidFill>
                  <a:srgbClr val="E12522"/>
                </a:solidFill>
                <a:latin typeface="Arial"/>
                <a:cs typeface="Arial"/>
              </a:rPr>
              <a:t>de</a:t>
            </a:r>
            <a:r>
              <a:rPr sz="1600" b="1" spc="-210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130" dirty="0">
                <a:solidFill>
                  <a:srgbClr val="E12522"/>
                </a:solidFill>
                <a:latin typeface="Arial"/>
                <a:cs typeface="Arial"/>
              </a:rPr>
              <a:t>polarité </a:t>
            </a:r>
            <a:r>
              <a:rPr sz="1600" b="1" spc="-170" dirty="0">
                <a:solidFill>
                  <a:srgbClr val="E12522"/>
                </a:solidFill>
                <a:latin typeface="Arial"/>
                <a:cs typeface="Arial"/>
              </a:rPr>
              <a:t>n’est </a:t>
            </a:r>
            <a:r>
              <a:rPr sz="1600" b="1" spc="-210" dirty="0">
                <a:solidFill>
                  <a:srgbClr val="E12522"/>
                </a:solidFill>
                <a:latin typeface="Arial"/>
                <a:cs typeface="Arial"/>
              </a:rPr>
              <a:t>pas</a:t>
            </a:r>
            <a:r>
              <a:rPr sz="1600" b="1" spc="-204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160" dirty="0">
                <a:solidFill>
                  <a:srgbClr val="E12522"/>
                </a:solidFill>
                <a:latin typeface="Arial"/>
                <a:cs typeface="Arial"/>
              </a:rPr>
              <a:t>prise </a:t>
            </a:r>
            <a:r>
              <a:rPr sz="1600" b="1" spc="-215" dirty="0">
                <a:solidFill>
                  <a:srgbClr val="E12522"/>
                </a:solidFill>
                <a:latin typeface="Arial"/>
                <a:cs typeface="Arial"/>
              </a:rPr>
              <a:t>en</a:t>
            </a:r>
            <a:r>
              <a:rPr sz="1600" b="1" spc="-210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135" dirty="0">
                <a:solidFill>
                  <a:srgbClr val="E12522"/>
                </a:solidFill>
                <a:latin typeface="Arial"/>
                <a:cs typeface="Arial"/>
              </a:rPr>
              <a:t>garantie </a:t>
            </a:r>
            <a:r>
              <a:rPr sz="1600" b="1" spc="-140" dirty="0">
                <a:solidFill>
                  <a:srgbClr val="E12522"/>
                </a:solidFill>
                <a:latin typeface="Arial"/>
                <a:cs typeface="Arial"/>
              </a:rPr>
              <a:t>et </a:t>
            </a:r>
            <a:r>
              <a:rPr sz="1600" b="1" spc="-185" dirty="0">
                <a:solidFill>
                  <a:srgbClr val="E12522"/>
                </a:solidFill>
                <a:latin typeface="Arial"/>
                <a:cs typeface="Arial"/>
              </a:rPr>
              <a:t>est</a:t>
            </a:r>
            <a:r>
              <a:rPr sz="1600" b="1" spc="-180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195" dirty="0">
                <a:solidFill>
                  <a:srgbClr val="E12522"/>
                </a:solidFill>
                <a:latin typeface="Arial"/>
                <a:cs typeface="Arial"/>
              </a:rPr>
              <a:t>susceptible </a:t>
            </a:r>
            <a:r>
              <a:rPr sz="1600" b="1" spc="-430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200" dirty="0">
                <a:solidFill>
                  <a:srgbClr val="E12522"/>
                </a:solidFill>
                <a:latin typeface="Arial"/>
                <a:cs typeface="Arial"/>
              </a:rPr>
              <a:t>d’endommager</a:t>
            </a:r>
            <a:r>
              <a:rPr sz="1600" b="1" spc="-85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215" dirty="0">
                <a:solidFill>
                  <a:srgbClr val="E12522"/>
                </a:solidFill>
                <a:latin typeface="Arial"/>
                <a:cs typeface="Arial"/>
              </a:rPr>
              <a:t>de</a:t>
            </a:r>
            <a:r>
              <a:rPr sz="1600" b="1" spc="-60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E12522"/>
                </a:solidFill>
                <a:latin typeface="Arial"/>
                <a:cs typeface="Arial"/>
              </a:rPr>
              <a:t>manière</a:t>
            </a:r>
            <a:r>
              <a:rPr sz="1600" b="1" spc="-80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140" dirty="0">
                <a:solidFill>
                  <a:srgbClr val="E12522"/>
                </a:solidFill>
                <a:latin typeface="Arial"/>
                <a:cs typeface="Arial"/>
              </a:rPr>
              <a:t>irréversible</a:t>
            </a:r>
            <a:r>
              <a:rPr sz="1600" b="1" spc="-90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170" dirty="0">
                <a:solidFill>
                  <a:srgbClr val="E12522"/>
                </a:solidFill>
                <a:latin typeface="Arial"/>
                <a:cs typeface="Arial"/>
              </a:rPr>
              <a:t>votre</a:t>
            </a:r>
            <a:r>
              <a:rPr sz="1600" b="1" spc="-95" dirty="0">
                <a:solidFill>
                  <a:srgbClr val="E12522"/>
                </a:solidFill>
                <a:latin typeface="Arial"/>
                <a:cs typeface="Arial"/>
              </a:rPr>
              <a:t> </a:t>
            </a:r>
            <a:r>
              <a:rPr sz="1600" b="1" spc="-140" dirty="0">
                <a:solidFill>
                  <a:srgbClr val="E12522"/>
                </a:solidFill>
                <a:latin typeface="Arial"/>
                <a:cs typeface="Arial"/>
              </a:rPr>
              <a:t>produit.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8176" y="5594275"/>
            <a:ext cx="896742" cy="78693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41370" y="2683001"/>
            <a:ext cx="123189" cy="4445"/>
          </a:xfrm>
          <a:custGeom>
            <a:avLst/>
            <a:gdLst/>
            <a:ahLst/>
            <a:cxnLst/>
            <a:rect l="l" t="t" r="r" b="b"/>
            <a:pathLst>
              <a:path w="123189" h="4444">
                <a:moveTo>
                  <a:pt x="-14477" y="2095"/>
                </a:moveTo>
                <a:lnTo>
                  <a:pt x="137668" y="2095"/>
                </a:lnTo>
              </a:path>
            </a:pathLst>
          </a:custGeom>
          <a:ln w="3314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62377" y="2423922"/>
            <a:ext cx="7620" cy="464184"/>
          </a:xfrm>
          <a:custGeom>
            <a:avLst/>
            <a:gdLst/>
            <a:ahLst/>
            <a:cxnLst/>
            <a:rect l="l" t="t" r="r" b="b"/>
            <a:pathLst>
              <a:path w="7619" h="464185">
                <a:moveTo>
                  <a:pt x="0" y="0"/>
                </a:moveTo>
                <a:lnTo>
                  <a:pt x="7239" y="463930"/>
                </a:lnTo>
              </a:path>
            </a:pathLst>
          </a:custGeom>
          <a:ln w="2895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615695" y="1056132"/>
            <a:ext cx="10738485" cy="5660390"/>
            <a:chOff x="615695" y="1056132"/>
            <a:chExt cx="10738485" cy="5660390"/>
          </a:xfrm>
        </p:grpSpPr>
        <p:sp>
          <p:nvSpPr>
            <p:cNvPr id="5" name="object 5"/>
            <p:cNvSpPr/>
            <p:nvPr/>
          </p:nvSpPr>
          <p:spPr>
            <a:xfrm>
              <a:off x="4193286" y="2396490"/>
              <a:ext cx="8890" cy="294005"/>
            </a:xfrm>
            <a:custGeom>
              <a:avLst/>
              <a:gdLst/>
              <a:ahLst/>
              <a:cxnLst/>
              <a:rect l="l" t="t" r="r" b="b"/>
              <a:pathLst>
                <a:path w="8889" h="294005">
                  <a:moveTo>
                    <a:pt x="4317" y="-14477"/>
                  </a:moveTo>
                  <a:lnTo>
                    <a:pt x="4317" y="307975"/>
                  </a:lnTo>
                </a:path>
              </a:pathLst>
            </a:custGeom>
            <a:ln w="375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32481" y="2408682"/>
              <a:ext cx="3906520" cy="2407285"/>
            </a:xfrm>
            <a:custGeom>
              <a:avLst/>
              <a:gdLst/>
              <a:ahLst/>
              <a:cxnLst/>
              <a:rect l="l" t="t" r="r" b="b"/>
              <a:pathLst>
                <a:path w="3906520" h="2407285">
                  <a:moveTo>
                    <a:pt x="3883152" y="702563"/>
                  </a:moveTo>
                  <a:lnTo>
                    <a:pt x="3900297" y="2406268"/>
                  </a:lnTo>
                </a:path>
                <a:path w="3906520" h="2407285">
                  <a:moveTo>
                    <a:pt x="3906139" y="2391155"/>
                  </a:moveTo>
                  <a:lnTo>
                    <a:pt x="0" y="2406904"/>
                  </a:lnTo>
                </a:path>
                <a:path w="3906520" h="2407285">
                  <a:moveTo>
                    <a:pt x="2045208" y="2134869"/>
                  </a:moveTo>
                  <a:lnTo>
                    <a:pt x="2017776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57322" y="4645914"/>
              <a:ext cx="1200785" cy="17780"/>
            </a:xfrm>
            <a:custGeom>
              <a:avLst/>
              <a:gdLst/>
              <a:ahLst/>
              <a:cxnLst/>
              <a:rect l="l" t="t" r="r" b="b"/>
              <a:pathLst>
                <a:path w="1200785" h="17779">
                  <a:moveTo>
                    <a:pt x="1200277" y="0"/>
                  </a:moveTo>
                  <a:lnTo>
                    <a:pt x="0" y="17399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16023" y="1207008"/>
              <a:ext cx="891539" cy="123901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76728" y="1205484"/>
              <a:ext cx="893063" cy="123901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34384" y="1191768"/>
              <a:ext cx="891539" cy="123901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1191" y="2639568"/>
              <a:ext cx="309372" cy="10515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37431" y="2651760"/>
              <a:ext cx="312420" cy="9601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156966" y="2282190"/>
              <a:ext cx="20955" cy="539750"/>
            </a:xfrm>
            <a:custGeom>
              <a:avLst/>
              <a:gdLst/>
              <a:ahLst/>
              <a:cxnLst/>
              <a:rect l="l" t="t" r="r" b="b"/>
              <a:pathLst>
                <a:path w="20955" h="539750">
                  <a:moveTo>
                    <a:pt x="0" y="0"/>
                  </a:moveTo>
                  <a:lnTo>
                    <a:pt x="20573" y="53924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41369" y="2445258"/>
              <a:ext cx="0" cy="240029"/>
            </a:xfrm>
            <a:custGeom>
              <a:avLst/>
              <a:gdLst/>
              <a:ahLst/>
              <a:cxnLst/>
              <a:rect l="l" t="t" r="r" b="b"/>
              <a:pathLst>
                <a:path h="240030">
                  <a:moveTo>
                    <a:pt x="0" y="0"/>
                  </a:moveTo>
                  <a:lnTo>
                    <a:pt x="0" y="239649"/>
                  </a:lnTo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78986" y="2687574"/>
              <a:ext cx="123189" cy="4445"/>
            </a:xfrm>
            <a:custGeom>
              <a:avLst/>
              <a:gdLst/>
              <a:ahLst/>
              <a:cxnLst/>
              <a:rect l="l" t="t" r="r" b="b"/>
              <a:pathLst>
                <a:path w="123189" h="4444">
                  <a:moveTo>
                    <a:pt x="-14478" y="2095"/>
                  </a:moveTo>
                  <a:lnTo>
                    <a:pt x="137667" y="2095"/>
                  </a:lnTo>
                </a:path>
              </a:pathLst>
            </a:custGeom>
            <a:ln w="331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08404" y="2651760"/>
              <a:ext cx="312419" cy="9753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120645" y="2443734"/>
              <a:ext cx="6985" cy="274320"/>
            </a:xfrm>
            <a:custGeom>
              <a:avLst/>
              <a:gdLst/>
              <a:ahLst/>
              <a:cxnLst/>
              <a:rect l="l" t="t" r="r" b="b"/>
              <a:pathLst>
                <a:path w="6985" h="274319">
                  <a:moveTo>
                    <a:pt x="3365" y="-14477"/>
                  </a:moveTo>
                  <a:lnTo>
                    <a:pt x="3365" y="288416"/>
                  </a:lnTo>
                </a:path>
              </a:pathLst>
            </a:custGeom>
            <a:ln w="356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94154" y="2699766"/>
              <a:ext cx="142240" cy="635"/>
            </a:xfrm>
            <a:custGeom>
              <a:avLst/>
              <a:gdLst/>
              <a:ahLst/>
              <a:cxnLst/>
              <a:rect l="l" t="t" r="r" b="b"/>
              <a:pathLst>
                <a:path w="142239" h="635">
                  <a:moveTo>
                    <a:pt x="-14477" y="317"/>
                  </a:moveTo>
                  <a:lnTo>
                    <a:pt x="156463" y="317"/>
                  </a:lnTo>
                </a:path>
              </a:pathLst>
            </a:custGeom>
            <a:ln w="295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36030" y="3102102"/>
              <a:ext cx="42545" cy="1770380"/>
            </a:xfrm>
            <a:custGeom>
              <a:avLst/>
              <a:gdLst/>
              <a:ahLst/>
              <a:cxnLst/>
              <a:rect l="l" t="t" r="r" b="b"/>
              <a:pathLst>
                <a:path w="42545" h="1770379">
                  <a:moveTo>
                    <a:pt x="0" y="0"/>
                  </a:moveTo>
                  <a:lnTo>
                    <a:pt x="42545" y="1769999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402829" y="5334000"/>
              <a:ext cx="0" cy="140970"/>
            </a:xfrm>
            <a:custGeom>
              <a:avLst/>
              <a:gdLst/>
              <a:ahLst/>
              <a:cxnLst/>
              <a:rect l="l" t="t" r="r" b="b"/>
              <a:pathLst>
                <a:path h="140970">
                  <a:moveTo>
                    <a:pt x="0" y="0"/>
                  </a:moveTo>
                  <a:lnTo>
                    <a:pt x="0" y="140462"/>
                  </a:lnTo>
                </a:path>
              </a:pathLst>
            </a:custGeom>
            <a:ln w="381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92090" y="2449830"/>
              <a:ext cx="4490085" cy="2865120"/>
            </a:xfrm>
            <a:custGeom>
              <a:avLst/>
              <a:gdLst/>
              <a:ahLst/>
              <a:cxnLst/>
              <a:rect l="l" t="t" r="r" b="b"/>
              <a:pathLst>
                <a:path w="4490084" h="2865120">
                  <a:moveTo>
                    <a:pt x="1274064" y="690372"/>
                  </a:moveTo>
                  <a:lnTo>
                    <a:pt x="1284732" y="2839974"/>
                  </a:lnTo>
                </a:path>
                <a:path w="4490084" h="2865120">
                  <a:moveTo>
                    <a:pt x="0" y="2851404"/>
                  </a:moveTo>
                  <a:lnTo>
                    <a:pt x="2111375" y="2865120"/>
                  </a:lnTo>
                </a:path>
                <a:path w="4490084" h="2865120">
                  <a:moveTo>
                    <a:pt x="4489704" y="0"/>
                  </a:moveTo>
                  <a:lnTo>
                    <a:pt x="4489704" y="1178814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91705" y="3647694"/>
              <a:ext cx="2990850" cy="20955"/>
            </a:xfrm>
            <a:custGeom>
              <a:avLst/>
              <a:gdLst/>
              <a:ahLst/>
              <a:cxnLst/>
              <a:rect l="l" t="t" r="r" b="b"/>
              <a:pathLst>
                <a:path w="2990850" h="20954">
                  <a:moveTo>
                    <a:pt x="2990850" y="0"/>
                  </a:moveTo>
                  <a:lnTo>
                    <a:pt x="0" y="20573"/>
                  </a:lnTo>
                </a:path>
              </a:pathLst>
            </a:custGeom>
            <a:ln w="381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681978" y="2445258"/>
              <a:ext cx="3348354" cy="1353820"/>
            </a:xfrm>
            <a:custGeom>
              <a:avLst/>
              <a:gdLst/>
              <a:ahLst/>
              <a:cxnLst/>
              <a:rect l="l" t="t" r="r" b="b"/>
              <a:pathLst>
                <a:path w="3348354" h="1353820">
                  <a:moveTo>
                    <a:pt x="3348228" y="0"/>
                  </a:moveTo>
                  <a:lnTo>
                    <a:pt x="3348228" y="1353058"/>
                  </a:lnTo>
                </a:path>
                <a:path w="3348354" h="1353820">
                  <a:moveTo>
                    <a:pt x="3348354" y="1353311"/>
                  </a:moveTo>
                  <a:lnTo>
                    <a:pt x="0" y="1353311"/>
                  </a:lnTo>
                </a:path>
                <a:path w="3348354" h="1353820">
                  <a:moveTo>
                    <a:pt x="0" y="1353058"/>
                  </a:moveTo>
                  <a:lnTo>
                    <a:pt x="0" y="68580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791705" y="3106674"/>
              <a:ext cx="0" cy="575310"/>
            </a:xfrm>
            <a:custGeom>
              <a:avLst/>
              <a:gdLst/>
              <a:ahLst/>
              <a:cxnLst/>
              <a:rect l="l" t="t" r="r" b="b"/>
              <a:pathLst>
                <a:path h="575310">
                  <a:moveTo>
                    <a:pt x="0" y="575056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99710" y="5290566"/>
              <a:ext cx="0" cy="170180"/>
            </a:xfrm>
            <a:custGeom>
              <a:avLst/>
              <a:gdLst/>
              <a:ahLst/>
              <a:cxnLst/>
              <a:rect l="l" t="t" r="r" b="b"/>
              <a:pathLst>
                <a:path h="170179">
                  <a:moveTo>
                    <a:pt x="0" y="17018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01261" y="3137154"/>
              <a:ext cx="2472055" cy="2336165"/>
            </a:xfrm>
            <a:custGeom>
              <a:avLst/>
              <a:gdLst/>
              <a:ahLst/>
              <a:cxnLst/>
              <a:rect l="l" t="t" r="r" b="b"/>
              <a:pathLst>
                <a:path w="2472054" h="2336165">
                  <a:moveTo>
                    <a:pt x="0" y="2335784"/>
                  </a:moveTo>
                  <a:lnTo>
                    <a:pt x="3175" y="1932432"/>
                  </a:lnTo>
                </a:path>
                <a:path w="2472054" h="2336165">
                  <a:moveTo>
                    <a:pt x="2471928" y="1942211"/>
                  </a:moveTo>
                  <a:lnTo>
                    <a:pt x="2471928" y="0"/>
                  </a:lnTo>
                </a:path>
                <a:path w="2472054" h="2336165">
                  <a:moveTo>
                    <a:pt x="3048" y="1945259"/>
                  </a:moveTo>
                  <a:lnTo>
                    <a:pt x="2471674" y="1938528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62378" y="4862322"/>
              <a:ext cx="4116070" cy="11430"/>
            </a:xfrm>
            <a:custGeom>
              <a:avLst/>
              <a:gdLst/>
              <a:ahLst/>
              <a:cxnLst/>
              <a:rect l="l" t="t" r="r" b="b"/>
              <a:pathLst>
                <a:path w="4116070" h="11429">
                  <a:moveTo>
                    <a:pt x="4115562" y="0"/>
                  </a:moveTo>
                  <a:lnTo>
                    <a:pt x="0" y="11048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186678" y="5081778"/>
              <a:ext cx="1270" cy="401320"/>
            </a:xfrm>
            <a:custGeom>
              <a:avLst/>
              <a:gdLst/>
              <a:ahLst/>
              <a:cxnLst/>
              <a:rect l="l" t="t" r="r" b="b"/>
              <a:pathLst>
                <a:path w="1270" h="401320">
                  <a:moveTo>
                    <a:pt x="888" y="400939"/>
                  </a:moveTo>
                  <a:lnTo>
                    <a:pt x="0" y="0"/>
                  </a:lnTo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9891" y="1205484"/>
              <a:ext cx="891539" cy="1239012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159001" y="2716530"/>
              <a:ext cx="213995" cy="0"/>
            </a:xfrm>
            <a:custGeom>
              <a:avLst/>
              <a:gdLst/>
              <a:ahLst/>
              <a:cxnLst/>
              <a:rect l="l" t="t" r="r" b="b"/>
              <a:pathLst>
                <a:path w="213994">
                  <a:moveTo>
                    <a:pt x="0" y="0"/>
                  </a:moveTo>
                  <a:lnTo>
                    <a:pt x="213740" y="0"/>
                  </a:lnTo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24355" y="2662428"/>
              <a:ext cx="309372" cy="105155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159001" y="2419350"/>
              <a:ext cx="8890" cy="288290"/>
            </a:xfrm>
            <a:custGeom>
              <a:avLst/>
              <a:gdLst/>
              <a:ahLst/>
              <a:cxnLst/>
              <a:rect l="l" t="t" r="r" b="b"/>
              <a:pathLst>
                <a:path w="8890" h="288289">
                  <a:moveTo>
                    <a:pt x="4387" y="-14477"/>
                  </a:moveTo>
                  <a:lnTo>
                    <a:pt x="4387" y="302514"/>
                  </a:lnTo>
                </a:path>
              </a:pathLst>
            </a:custGeom>
            <a:ln w="3773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67333" y="2443734"/>
              <a:ext cx="3175" cy="575310"/>
            </a:xfrm>
            <a:custGeom>
              <a:avLst/>
              <a:gdLst/>
              <a:ahLst/>
              <a:cxnLst/>
              <a:rect l="l" t="t" r="r" b="b"/>
              <a:pathLst>
                <a:path w="3175" h="575310">
                  <a:moveTo>
                    <a:pt x="0" y="0"/>
                  </a:moveTo>
                  <a:lnTo>
                    <a:pt x="2692" y="57531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5695" y="1185672"/>
              <a:ext cx="926592" cy="122224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77923" y="1219200"/>
              <a:ext cx="926591" cy="122377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72156" y="1213104"/>
              <a:ext cx="926592" cy="1222248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37431" y="1185672"/>
              <a:ext cx="926591" cy="122224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95856" y="3037332"/>
              <a:ext cx="1562099" cy="1220724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3188207" y="4533582"/>
              <a:ext cx="1227455" cy="27305"/>
            </a:xfrm>
            <a:custGeom>
              <a:avLst/>
              <a:gdLst/>
              <a:ahLst/>
              <a:cxnLst/>
              <a:rect l="l" t="t" r="r" b="b"/>
              <a:pathLst>
                <a:path w="1227454" h="27304">
                  <a:moveTo>
                    <a:pt x="0" y="0"/>
                  </a:moveTo>
                  <a:lnTo>
                    <a:pt x="1227455" y="0"/>
                  </a:lnTo>
                </a:path>
                <a:path w="1227454" h="27304">
                  <a:moveTo>
                    <a:pt x="0" y="26987"/>
                  </a:moveTo>
                  <a:lnTo>
                    <a:pt x="1227455" y="26987"/>
                  </a:lnTo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176778" y="2811017"/>
              <a:ext cx="1124585" cy="9525"/>
            </a:xfrm>
            <a:custGeom>
              <a:avLst/>
              <a:gdLst/>
              <a:ahLst/>
              <a:cxnLst/>
              <a:rect l="l" t="t" r="r" b="b"/>
              <a:pathLst>
                <a:path w="1124585" h="9525">
                  <a:moveTo>
                    <a:pt x="1124331" y="0"/>
                  </a:moveTo>
                  <a:lnTo>
                    <a:pt x="0" y="9525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281678" y="2811017"/>
              <a:ext cx="20955" cy="1692910"/>
            </a:xfrm>
            <a:custGeom>
              <a:avLst/>
              <a:gdLst/>
              <a:ahLst/>
              <a:cxnLst/>
              <a:rect l="l" t="t" r="r" b="b"/>
              <a:pathLst>
                <a:path w="20954" h="1692910">
                  <a:moveTo>
                    <a:pt x="0" y="0"/>
                  </a:moveTo>
                  <a:lnTo>
                    <a:pt x="20574" y="1692656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143250" y="4488941"/>
              <a:ext cx="1175385" cy="27305"/>
            </a:xfrm>
            <a:custGeom>
              <a:avLst/>
              <a:gdLst/>
              <a:ahLst/>
              <a:cxnLst/>
              <a:rect l="l" t="t" r="r" b="b"/>
              <a:pathLst>
                <a:path w="1175385" h="27304">
                  <a:moveTo>
                    <a:pt x="1174877" y="0"/>
                  </a:moveTo>
                  <a:lnTo>
                    <a:pt x="0" y="26796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222497" y="4240530"/>
              <a:ext cx="0" cy="248920"/>
            </a:xfrm>
            <a:custGeom>
              <a:avLst/>
              <a:gdLst/>
              <a:ahLst/>
              <a:cxnLst/>
              <a:rect l="l" t="t" r="r" b="b"/>
              <a:pathLst>
                <a:path h="248920">
                  <a:moveTo>
                    <a:pt x="0" y="0"/>
                  </a:moveTo>
                  <a:lnTo>
                    <a:pt x="0" y="248793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222497" y="4484370"/>
              <a:ext cx="4445" cy="88265"/>
            </a:xfrm>
            <a:custGeom>
              <a:avLst/>
              <a:gdLst/>
              <a:ahLst/>
              <a:cxnLst/>
              <a:rect l="l" t="t" r="r" b="b"/>
              <a:pathLst>
                <a:path w="4444" h="88264">
                  <a:moveTo>
                    <a:pt x="2159" y="-14478"/>
                  </a:moveTo>
                  <a:lnTo>
                    <a:pt x="2159" y="102488"/>
                  </a:lnTo>
                </a:path>
              </a:pathLst>
            </a:custGeom>
            <a:ln w="3327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254757" y="2888742"/>
              <a:ext cx="1951989" cy="1836420"/>
            </a:xfrm>
            <a:custGeom>
              <a:avLst/>
              <a:gdLst/>
              <a:ahLst/>
              <a:cxnLst/>
              <a:rect l="l" t="t" r="r" b="b"/>
              <a:pathLst>
                <a:path w="1951989" h="1836420">
                  <a:moveTo>
                    <a:pt x="1901825" y="0"/>
                  </a:moveTo>
                  <a:lnTo>
                    <a:pt x="0" y="21462"/>
                  </a:lnTo>
                </a:path>
                <a:path w="1951989" h="1836420">
                  <a:moveTo>
                    <a:pt x="1949322" y="1836420"/>
                  </a:moveTo>
                  <a:lnTo>
                    <a:pt x="1901952" y="0"/>
                  </a:lnTo>
                </a:path>
                <a:path w="1951989" h="1836420">
                  <a:moveTo>
                    <a:pt x="1951736" y="1830070"/>
                  </a:moveTo>
                  <a:lnTo>
                    <a:pt x="745236" y="1827276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010662" y="4502658"/>
              <a:ext cx="7620" cy="228600"/>
            </a:xfrm>
            <a:custGeom>
              <a:avLst/>
              <a:gdLst/>
              <a:ahLst/>
              <a:cxnLst/>
              <a:rect l="l" t="t" r="r" b="b"/>
              <a:pathLst>
                <a:path w="7619" h="228600">
                  <a:moveTo>
                    <a:pt x="3682" y="-14477"/>
                  </a:moveTo>
                  <a:lnTo>
                    <a:pt x="3682" y="242570"/>
                  </a:lnTo>
                </a:path>
              </a:pathLst>
            </a:custGeom>
            <a:ln w="3632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79525" y="2984754"/>
              <a:ext cx="3328035" cy="34290"/>
            </a:xfrm>
            <a:custGeom>
              <a:avLst/>
              <a:gdLst/>
              <a:ahLst/>
              <a:cxnLst/>
              <a:rect l="l" t="t" r="r" b="b"/>
              <a:pathLst>
                <a:path w="3328035" h="34289">
                  <a:moveTo>
                    <a:pt x="3327654" y="0"/>
                  </a:moveTo>
                  <a:lnTo>
                    <a:pt x="0" y="34162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097274" y="2984754"/>
              <a:ext cx="47625" cy="1672589"/>
            </a:xfrm>
            <a:custGeom>
              <a:avLst/>
              <a:gdLst/>
              <a:ahLst/>
              <a:cxnLst/>
              <a:rect l="l" t="t" r="r" b="b"/>
              <a:pathLst>
                <a:path w="47625" h="1672589">
                  <a:moveTo>
                    <a:pt x="0" y="0"/>
                  </a:moveTo>
                  <a:lnTo>
                    <a:pt x="47498" y="1672590"/>
                  </a:lnTo>
                </a:path>
              </a:pathLst>
            </a:custGeom>
            <a:ln w="289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320290" y="4527041"/>
              <a:ext cx="9525" cy="308610"/>
            </a:xfrm>
            <a:custGeom>
              <a:avLst/>
              <a:gdLst/>
              <a:ahLst/>
              <a:cxnLst/>
              <a:rect l="l" t="t" r="r" b="b"/>
              <a:pathLst>
                <a:path w="9525" h="308610">
                  <a:moveTo>
                    <a:pt x="4762" y="-14478"/>
                  </a:moveTo>
                  <a:lnTo>
                    <a:pt x="4762" y="322579"/>
                  </a:lnTo>
                </a:path>
              </a:pathLst>
            </a:custGeom>
            <a:ln w="3848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262378" y="4531614"/>
              <a:ext cx="3175" cy="364490"/>
            </a:xfrm>
            <a:custGeom>
              <a:avLst/>
              <a:gdLst/>
              <a:ahLst/>
              <a:cxnLst/>
              <a:rect l="l" t="t" r="r" b="b"/>
              <a:pathLst>
                <a:path w="3175" h="364489">
                  <a:moveTo>
                    <a:pt x="0" y="0"/>
                  </a:moveTo>
                  <a:lnTo>
                    <a:pt x="3048" y="364109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30651" y="4248911"/>
              <a:ext cx="111252" cy="275844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31819" y="4229100"/>
              <a:ext cx="115824" cy="259079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2964941" y="4536185"/>
              <a:ext cx="1270" cy="135890"/>
            </a:xfrm>
            <a:custGeom>
              <a:avLst/>
              <a:gdLst/>
              <a:ahLst/>
              <a:cxnLst/>
              <a:rect l="l" t="t" r="r" b="b"/>
              <a:pathLst>
                <a:path w="1269" h="135889">
                  <a:moveTo>
                    <a:pt x="507" y="-14477"/>
                  </a:moveTo>
                  <a:lnTo>
                    <a:pt x="507" y="150367"/>
                  </a:lnTo>
                </a:path>
              </a:pathLst>
            </a:custGeom>
            <a:ln w="299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37231" y="4255008"/>
              <a:ext cx="111252" cy="275844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620511" y="1434083"/>
              <a:ext cx="1767839" cy="1754124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71076" y="1056132"/>
              <a:ext cx="1982724" cy="1982724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415284" y="5475732"/>
              <a:ext cx="2214372" cy="1240536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09487" y="5462016"/>
              <a:ext cx="2215896" cy="1240536"/>
            </a:xfrm>
            <a:prstGeom prst="rect">
              <a:avLst/>
            </a:prstGeom>
          </p:spPr>
        </p:pic>
      </p:grp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1655826" y="450037"/>
            <a:ext cx="41536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Poppins" panose="00000500000000000000" pitchFamily="2" charset="0"/>
                <a:cs typeface="Poppins" panose="00000500000000000000" pitchFamily="2" charset="0"/>
              </a:rPr>
              <a:t>SCHÉMA SANS OPTIONS</a:t>
            </a:r>
          </a:p>
        </p:txBody>
      </p:sp>
      <p:pic>
        <p:nvPicPr>
          <p:cNvPr id="60" name="object 6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28600" y="79247"/>
            <a:ext cx="1322832" cy="608075"/>
          </a:xfrm>
          <a:prstGeom prst="rect">
            <a:avLst/>
          </a:prstGeom>
        </p:spPr>
      </p:pic>
      <p:sp>
        <p:nvSpPr>
          <p:cNvPr id="61" name="object 61"/>
          <p:cNvSpPr txBox="1"/>
          <p:nvPr/>
        </p:nvSpPr>
        <p:spPr>
          <a:xfrm>
            <a:off x="4846320" y="867155"/>
            <a:ext cx="4410710" cy="283845"/>
          </a:xfrm>
          <a:prstGeom prst="rect">
            <a:avLst/>
          </a:prstGeom>
          <a:solidFill>
            <a:srgbClr val="FFC00F"/>
          </a:solidFill>
        </p:spPr>
        <p:txBody>
          <a:bodyPr vert="horz" wrap="square" lIns="0" tIns="45720" rIns="0" bIns="0" rtlCol="0">
            <a:spAutoFit/>
          </a:bodyPr>
          <a:lstStyle/>
          <a:p>
            <a:pPr marL="304165">
              <a:lnSpc>
                <a:spcPct val="100000"/>
              </a:lnSpc>
              <a:spcBef>
                <a:spcPts val="360"/>
              </a:spcBef>
            </a:pPr>
            <a:r>
              <a:rPr sz="1200" b="1" spc="-5" dirty="0">
                <a:latin typeface="Arial"/>
                <a:cs typeface="Arial"/>
              </a:rPr>
              <a:t>4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X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PANNEAU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SOLAIRE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60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CELLS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280Wc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Poly 17,21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46081" y="809244"/>
            <a:ext cx="9608185" cy="5907405"/>
            <a:chOff x="1746081" y="809244"/>
            <a:chExt cx="9608185" cy="5907405"/>
          </a:xfrm>
        </p:grpSpPr>
        <p:sp>
          <p:nvSpPr>
            <p:cNvPr id="3" name="object 3"/>
            <p:cNvSpPr/>
            <p:nvPr/>
          </p:nvSpPr>
          <p:spPr>
            <a:xfrm>
              <a:off x="2262378" y="2423922"/>
              <a:ext cx="7620" cy="464184"/>
            </a:xfrm>
            <a:custGeom>
              <a:avLst/>
              <a:gdLst/>
              <a:ahLst/>
              <a:cxnLst/>
              <a:rect l="l" t="t" r="r" b="b"/>
              <a:pathLst>
                <a:path w="7619" h="464185">
                  <a:moveTo>
                    <a:pt x="0" y="0"/>
                  </a:moveTo>
                  <a:lnTo>
                    <a:pt x="7239" y="463930"/>
                  </a:lnTo>
                </a:path>
              </a:pathLst>
            </a:custGeom>
            <a:ln w="2895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32481" y="2702814"/>
              <a:ext cx="3906520" cy="2113280"/>
            </a:xfrm>
            <a:custGeom>
              <a:avLst/>
              <a:gdLst/>
              <a:ahLst/>
              <a:cxnLst/>
              <a:rect l="l" t="t" r="r" b="b"/>
              <a:pathLst>
                <a:path w="3906520" h="2113279">
                  <a:moveTo>
                    <a:pt x="3883152" y="408432"/>
                  </a:moveTo>
                  <a:lnTo>
                    <a:pt x="3900297" y="2112137"/>
                  </a:lnTo>
                </a:path>
                <a:path w="3906520" h="2113279">
                  <a:moveTo>
                    <a:pt x="3906139" y="2097024"/>
                  </a:moveTo>
                  <a:lnTo>
                    <a:pt x="0" y="2112772"/>
                  </a:lnTo>
                </a:path>
                <a:path w="3906520" h="2113279">
                  <a:moveTo>
                    <a:pt x="2058670" y="1862201"/>
                  </a:moveTo>
                  <a:lnTo>
                    <a:pt x="2017776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957322" y="4645914"/>
              <a:ext cx="1200785" cy="17780"/>
            </a:xfrm>
            <a:custGeom>
              <a:avLst/>
              <a:gdLst/>
              <a:ahLst/>
              <a:cxnLst/>
              <a:rect l="l" t="t" r="r" b="b"/>
              <a:pathLst>
                <a:path w="1200785" h="17779">
                  <a:moveTo>
                    <a:pt x="1200277" y="0"/>
                  </a:moveTo>
                  <a:lnTo>
                    <a:pt x="0" y="17399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70682" y="2690622"/>
              <a:ext cx="8255" cy="143510"/>
            </a:xfrm>
            <a:custGeom>
              <a:avLst/>
              <a:gdLst/>
              <a:ahLst/>
              <a:cxnLst/>
              <a:rect l="l" t="t" r="r" b="b"/>
              <a:pathLst>
                <a:path w="8255" h="143510">
                  <a:moveTo>
                    <a:pt x="4127" y="-14477"/>
                  </a:moveTo>
                  <a:lnTo>
                    <a:pt x="4127" y="157860"/>
                  </a:lnTo>
                </a:path>
              </a:pathLst>
            </a:custGeom>
            <a:ln w="37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41369" y="2669286"/>
              <a:ext cx="1905" cy="67310"/>
            </a:xfrm>
            <a:custGeom>
              <a:avLst/>
              <a:gdLst/>
              <a:ahLst/>
              <a:cxnLst/>
              <a:rect l="l" t="t" r="r" b="b"/>
              <a:pathLst>
                <a:path w="1904" h="67310">
                  <a:moveTo>
                    <a:pt x="888" y="-14477"/>
                  </a:moveTo>
                  <a:lnTo>
                    <a:pt x="888" y="81787"/>
                  </a:lnTo>
                </a:path>
              </a:pathLst>
            </a:custGeom>
            <a:ln w="3073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36030" y="3102101"/>
              <a:ext cx="0" cy="1792605"/>
            </a:xfrm>
            <a:custGeom>
              <a:avLst/>
              <a:gdLst/>
              <a:ahLst/>
              <a:cxnLst/>
              <a:rect l="l" t="t" r="r" b="b"/>
              <a:pathLst>
                <a:path h="1792604">
                  <a:moveTo>
                    <a:pt x="0" y="0"/>
                  </a:moveTo>
                  <a:lnTo>
                    <a:pt x="0" y="1792478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02830" y="5334000"/>
              <a:ext cx="0" cy="140970"/>
            </a:xfrm>
            <a:custGeom>
              <a:avLst/>
              <a:gdLst/>
              <a:ahLst/>
              <a:cxnLst/>
              <a:rect l="l" t="t" r="r" b="b"/>
              <a:pathLst>
                <a:path h="140970">
                  <a:moveTo>
                    <a:pt x="0" y="0"/>
                  </a:moveTo>
                  <a:lnTo>
                    <a:pt x="0" y="140462"/>
                  </a:lnTo>
                </a:path>
              </a:pathLst>
            </a:custGeom>
            <a:ln w="381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92089" y="2736342"/>
              <a:ext cx="4490085" cy="2578735"/>
            </a:xfrm>
            <a:custGeom>
              <a:avLst/>
              <a:gdLst/>
              <a:ahLst/>
              <a:cxnLst/>
              <a:rect l="l" t="t" r="r" b="b"/>
              <a:pathLst>
                <a:path w="4490084" h="2578735">
                  <a:moveTo>
                    <a:pt x="1274064" y="403860"/>
                  </a:moveTo>
                  <a:lnTo>
                    <a:pt x="1284732" y="2553462"/>
                  </a:lnTo>
                </a:path>
                <a:path w="4490084" h="2578735">
                  <a:moveTo>
                    <a:pt x="0" y="2564892"/>
                  </a:moveTo>
                  <a:lnTo>
                    <a:pt x="2111375" y="2578608"/>
                  </a:lnTo>
                </a:path>
                <a:path w="4490084" h="2578735">
                  <a:moveTo>
                    <a:pt x="4489704" y="0"/>
                  </a:moveTo>
                  <a:lnTo>
                    <a:pt x="4489704" y="892302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791706" y="3647694"/>
              <a:ext cx="2990850" cy="20955"/>
            </a:xfrm>
            <a:custGeom>
              <a:avLst/>
              <a:gdLst/>
              <a:ahLst/>
              <a:cxnLst/>
              <a:rect l="l" t="t" r="r" b="b"/>
              <a:pathLst>
                <a:path w="2990850" h="20954">
                  <a:moveTo>
                    <a:pt x="2990850" y="0"/>
                  </a:moveTo>
                  <a:lnTo>
                    <a:pt x="0" y="20573"/>
                  </a:lnTo>
                </a:path>
              </a:pathLst>
            </a:custGeom>
            <a:ln w="381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681977" y="2762250"/>
              <a:ext cx="3348354" cy="1036319"/>
            </a:xfrm>
            <a:custGeom>
              <a:avLst/>
              <a:gdLst/>
              <a:ahLst/>
              <a:cxnLst/>
              <a:rect l="l" t="t" r="r" b="b"/>
              <a:pathLst>
                <a:path w="3348354" h="1036320">
                  <a:moveTo>
                    <a:pt x="3348228" y="0"/>
                  </a:moveTo>
                  <a:lnTo>
                    <a:pt x="3348228" y="1035431"/>
                  </a:lnTo>
                </a:path>
                <a:path w="3348354" h="1036320">
                  <a:moveTo>
                    <a:pt x="3348354" y="1036319"/>
                  </a:moveTo>
                  <a:lnTo>
                    <a:pt x="0" y="1036319"/>
                  </a:lnTo>
                </a:path>
                <a:path w="3348354" h="1036320">
                  <a:moveTo>
                    <a:pt x="0" y="1036066"/>
                  </a:moveTo>
                  <a:lnTo>
                    <a:pt x="0" y="368808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791706" y="3106673"/>
              <a:ext cx="0" cy="575310"/>
            </a:xfrm>
            <a:custGeom>
              <a:avLst/>
              <a:gdLst/>
              <a:ahLst/>
              <a:cxnLst/>
              <a:rect l="l" t="t" r="r" b="b"/>
              <a:pathLst>
                <a:path h="575310">
                  <a:moveTo>
                    <a:pt x="0" y="575056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99710" y="5290565"/>
              <a:ext cx="0" cy="170180"/>
            </a:xfrm>
            <a:custGeom>
              <a:avLst/>
              <a:gdLst/>
              <a:ahLst/>
              <a:cxnLst/>
              <a:rect l="l" t="t" r="r" b="b"/>
              <a:pathLst>
                <a:path h="170179">
                  <a:moveTo>
                    <a:pt x="0" y="17018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01261" y="3137154"/>
              <a:ext cx="2472055" cy="2336165"/>
            </a:xfrm>
            <a:custGeom>
              <a:avLst/>
              <a:gdLst/>
              <a:ahLst/>
              <a:cxnLst/>
              <a:rect l="l" t="t" r="r" b="b"/>
              <a:pathLst>
                <a:path w="2472054" h="2336165">
                  <a:moveTo>
                    <a:pt x="0" y="2335784"/>
                  </a:moveTo>
                  <a:lnTo>
                    <a:pt x="3175" y="1932432"/>
                  </a:lnTo>
                </a:path>
                <a:path w="2472054" h="2336165">
                  <a:moveTo>
                    <a:pt x="2471928" y="1942211"/>
                  </a:moveTo>
                  <a:lnTo>
                    <a:pt x="2471928" y="0"/>
                  </a:lnTo>
                </a:path>
                <a:path w="2472054" h="2336165">
                  <a:moveTo>
                    <a:pt x="3048" y="1945259"/>
                  </a:moveTo>
                  <a:lnTo>
                    <a:pt x="2471674" y="1938528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262378" y="4872990"/>
              <a:ext cx="4073525" cy="0"/>
            </a:xfrm>
            <a:custGeom>
              <a:avLst/>
              <a:gdLst/>
              <a:ahLst/>
              <a:cxnLst/>
              <a:rect l="l" t="t" r="r" b="b"/>
              <a:pathLst>
                <a:path w="4073525">
                  <a:moveTo>
                    <a:pt x="4073017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186677" y="5081778"/>
              <a:ext cx="1270" cy="401320"/>
            </a:xfrm>
            <a:custGeom>
              <a:avLst/>
              <a:gdLst/>
              <a:ahLst/>
              <a:cxnLst/>
              <a:rect l="l" t="t" r="r" b="b"/>
              <a:pathLst>
                <a:path w="1270" h="401320">
                  <a:moveTo>
                    <a:pt x="888" y="400939"/>
                  </a:moveTo>
                  <a:lnTo>
                    <a:pt x="0" y="0"/>
                  </a:lnTo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94738" y="2669286"/>
              <a:ext cx="12700" cy="315595"/>
            </a:xfrm>
            <a:custGeom>
              <a:avLst/>
              <a:gdLst/>
              <a:ahLst/>
              <a:cxnLst/>
              <a:rect l="l" t="t" r="r" b="b"/>
              <a:pathLst>
                <a:path w="12700" h="315594">
                  <a:moveTo>
                    <a:pt x="6286" y="-14477"/>
                  </a:moveTo>
                  <a:lnTo>
                    <a:pt x="6286" y="330072"/>
                  </a:lnTo>
                </a:path>
              </a:pathLst>
            </a:custGeom>
            <a:ln w="415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95856" y="3037332"/>
              <a:ext cx="1562099" cy="122072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3188208" y="4533582"/>
              <a:ext cx="1227455" cy="27305"/>
            </a:xfrm>
            <a:custGeom>
              <a:avLst/>
              <a:gdLst/>
              <a:ahLst/>
              <a:cxnLst/>
              <a:rect l="l" t="t" r="r" b="b"/>
              <a:pathLst>
                <a:path w="1227454" h="27304">
                  <a:moveTo>
                    <a:pt x="0" y="0"/>
                  </a:moveTo>
                  <a:lnTo>
                    <a:pt x="1227455" y="0"/>
                  </a:lnTo>
                </a:path>
                <a:path w="1227454" h="27304">
                  <a:moveTo>
                    <a:pt x="0" y="26987"/>
                  </a:moveTo>
                  <a:lnTo>
                    <a:pt x="1227455" y="26987"/>
                  </a:lnTo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176777" y="2811017"/>
              <a:ext cx="1124585" cy="9525"/>
            </a:xfrm>
            <a:custGeom>
              <a:avLst/>
              <a:gdLst/>
              <a:ahLst/>
              <a:cxnLst/>
              <a:rect l="l" t="t" r="r" b="b"/>
              <a:pathLst>
                <a:path w="1124585" h="9525">
                  <a:moveTo>
                    <a:pt x="1124331" y="0"/>
                  </a:moveTo>
                  <a:lnTo>
                    <a:pt x="0" y="9525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81677" y="2811017"/>
              <a:ext cx="20955" cy="1692910"/>
            </a:xfrm>
            <a:custGeom>
              <a:avLst/>
              <a:gdLst/>
              <a:ahLst/>
              <a:cxnLst/>
              <a:rect l="l" t="t" r="r" b="b"/>
              <a:pathLst>
                <a:path w="20954" h="1692910">
                  <a:moveTo>
                    <a:pt x="0" y="0"/>
                  </a:moveTo>
                  <a:lnTo>
                    <a:pt x="20574" y="1692656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43250" y="4488941"/>
              <a:ext cx="1175385" cy="27305"/>
            </a:xfrm>
            <a:custGeom>
              <a:avLst/>
              <a:gdLst/>
              <a:ahLst/>
              <a:cxnLst/>
              <a:rect l="l" t="t" r="r" b="b"/>
              <a:pathLst>
                <a:path w="1175385" h="27304">
                  <a:moveTo>
                    <a:pt x="1174877" y="0"/>
                  </a:moveTo>
                  <a:lnTo>
                    <a:pt x="0" y="26796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222497" y="4240529"/>
              <a:ext cx="0" cy="248920"/>
            </a:xfrm>
            <a:custGeom>
              <a:avLst/>
              <a:gdLst/>
              <a:ahLst/>
              <a:cxnLst/>
              <a:rect l="l" t="t" r="r" b="b"/>
              <a:pathLst>
                <a:path h="248920">
                  <a:moveTo>
                    <a:pt x="0" y="0"/>
                  </a:moveTo>
                  <a:lnTo>
                    <a:pt x="0" y="248793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222497" y="4484370"/>
              <a:ext cx="4445" cy="88265"/>
            </a:xfrm>
            <a:custGeom>
              <a:avLst/>
              <a:gdLst/>
              <a:ahLst/>
              <a:cxnLst/>
              <a:rect l="l" t="t" r="r" b="b"/>
              <a:pathLst>
                <a:path w="4444" h="88264">
                  <a:moveTo>
                    <a:pt x="2159" y="-14478"/>
                  </a:moveTo>
                  <a:lnTo>
                    <a:pt x="2159" y="102488"/>
                  </a:lnTo>
                </a:path>
              </a:pathLst>
            </a:custGeom>
            <a:ln w="3327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254758" y="2888742"/>
              <a:ext cx="1951989" cy="1836420"/>
            </a:xfrm>
            <a:custGeom>
              <a:avLst/>
              <a:gdLst/>
              <a:ahLst/>
              <a:cxnLst/>
              <a:rect l="l" t="t" r="r" b="b"/>
              <a:pathLst>
                <a:path w="1951989" h="1836420">
                  <a:moveTo>
                    <a:pt x="1901825" y="0"/>
                  </a:moveTo>
                  <a:lnTo>
                    <a:pt x="0" y="21462"/>
                  </a:lnTo>
                </a:path>
                <a:path w="1951989" h="1836420">
                  <a:moveTo>
                    <a:pt x="1949322" y="1836420"/>
                  </a:moveTo>
                  <a:lnTo>
                    <a:pt x="1901952" y="0"/>
                  </a:lnTo>
                </a:path>
                <a:path w="1951989" h="1836420">
                  <a:moveTo>
                    <a:pt x="1951736" y="1830070"/>
                  </a:moveTo>
                  <a:lnTo>
                    <a:pt x="745236" y="1827276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0662" y="4502658"/>
              <a:ext cx="7620" cy="228600"/>
            </a:xfrm>
            <a:custGeom>
              <a:avLst/>
              <a:gdLst/>
              <a:ahLst/>
              <a:cxnLst/>
              <a:rect l="l" t="t" r="r" b="b"/>
              <a:pathLst>
                <a:path w="7619" h="228600">
                  <a:moveTo>
                    <a:pt x="3682" y="-14477"/>
                  </a:moveTo>
                  <a:lnTo>
                    <a:pt x="3682" y="242570"/>
                  </a:lnTo>
                </a:path>
              </a:pathLst>
            </a:custGeom>
            <a:ln w="3632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100834" y="2984754"/>
              <a:ext cx="2006600" cy="0"/>
            </a:xfrm>
            <a:custGeom>
              <a:avLst/>
              <a:gdLst/>
              <a:ahLst/>
              <a:cxnLst/>
              <a:rect l="l" t="t" r="r" b="b"/>
              <a:pathLst>
                <a:path w="2006600">
                  <a:moveTo>
                    <a:pt x="2006600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097273" y="2984754"/>
              <a:ext cx="47625" cy="1672589"/>
            </a:xfrm>
            <a:custGeom>
              <a:avLst/>
              <a:gdLst/>
              <a:ahLst/>
              <a:cxnLst/>
              <a:rect l="l" t="t" r="r" b="b"/>
              <a:pathLst>
                <a:path w="47625" h="1672589">
                  <a:moveTo>
                    <a:pt x="0" y="0"/>
                  </a:moveTo>
                  <a:lnTo>
                    <a:pt x="47498" y="1672590"/>
                  </a:lnTo>
                </a:path>
              </a:pathLst>
            </a:custGeom>
            <a:ln w="289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20290" y="4527041"/>
              <a:ext cx="9525" cy="308610"/>
            </a:xfrm>
            <a:custGeom>
              <a:avLst/>
              <a:gdLst/>
              <a:ahLst/>
              <a:cxnLst/>
              <a:rect l="l" t="t" r="r" b="b"/>
              <a:pathLst>
                <a:path w="9525" h="308610">
                  <a:moveTo>
                    <a:pt x="4762" y="-14478"/>
                  </a:moveTo>
                  <a:lnTo>
                    <a:pt x="4762" y="322579"/>
                  </a:lnTo>
                </a:path>
              </a:pathLst>
            </a:custGeom>
            <a:ln w="3848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62378" y="4531614"/>
              <a:ext cx="3175" cy="364490"/>
            </a:xfrm>
            <a:custGeom>
              <a:avLst/>
              <a:gdLst/>
              <a:ahLst/>
              <a:cxnLst/>
              <a:rect l="l" t="t" r="r" b="b"/>
              <a:pathLst>
                <a:path w="3175" h="364489">
                  <a:moveTo>
                    <a:pt x="0" y="0"/>
                  </a:moveTo>
                  <a:lnTo>
                    <a:pt x="3048" y="364109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30651" y="4248911"/>
              <a:ext cx="111252" cy="27584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31819" y="4229100"/>
              <a:ext cx="115824" cy="25907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964941" y="4536185"/>
              <a:ext cx="1270" cy="135890"/>
            </a:xfrm>
            <a:custGeom>
              <a:avLst/>
              <a:gdLst/>
              <a:ahLst/>
              <a:cxnLst/>
              <a:rect l="l" t="t" r="r" b="b"/>
              <a:pathLst>
                <a:path w="1269" h="135889">
                  <a:moveTo>
                    <a:pt x="507" y="-14477"/>
                  </a:moveTo>
                  <a:lnTo>
                    <a:pt x="507" y="150367"/>
                  </a:lnTo>
                </a:path>
              </a:pathLst>
            </a:custGeom>
            <a:ln w="299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37231" y="4255008"/>
              <a:ext cx="111252" cy="275844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335274" y="2716529"/>
              <a:ext cx="1018540" cy="3810"/>
            </a:xfrm>
            <a:custGeom>
              <a:avLst/>
              <a:gdLst/>
              <a:ahLst/>
              <a:cxnLst/>
              <a:rect l="l" t="t" r="r" b="b"/>
              <a:pathLst>
                <a:path w="1018539" h="3810">
                  <a:moveTo>
                    <a:pt x="1018539" y="0"/>
                  </a:moveTo>
                  <a:lnTo>
                    <a:pt x="0" y="3556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13176" y="2404872"/>
              <a:ext cx="56388" cy="26365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39439" y="2412491"/>
              <a:ext cx="59436" cy="277367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43328" y="2394204"/>
              <a:ext cx="56388" cy="26365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72639" y="2403347"/>
              <a:ext cx="54864" cy="27736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371076" y="1056132"/>
              <a:ext cx="1982724" cy="1982724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620512" y="1434083"/>
              <a:ext cx="1767839" cy="1754124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415283" y="5475732"/>
              <a:ext cx="2214372" cy="1240536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09487" y="5462015"/>
              <a:ext cx="2215896" cy="1240536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746081" y="809244"/>
              <a:ext cx="805094" cy="1568196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934801" y="818388"/>
              <a:ext cx="805094" cy="1566672"/>
            </a:xfrm>
            <a:prstGeom prst="rect">
              <a:avLst/>
            </a:prstGeom>
          </p:spPr>
        </p:pic>
      </p:grp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xfrm>
            <a:off x="1630172" y="337769"/>
            <a:ext cx="39065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Poppins" panose="00000500000000000000" pitchFamily="2" charset="0"/>
                <a:cs typeface="Poppins" panose="00000500000000000000" pitchFamily="2" charset="0"/>
              </a:rPr>
              <a:t>SCHÉMA SANS OPTIONS</a:t>
            </a:r>
          </a:p>
        </p:txBody>
      </p:sp>
      <p:pic>
        <p:nvPicPr>
          <p:cNvPr id="48" name="object 4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28600" y="79247"/>
            <a:ext cx="1322832" cy="608075"/>
          </a:xfrm>
          <a:prstGeom prst="rect">
            <a:avLst/>
          </a:prstGeom>
        </p:spPr>
      </p:pic>
      <p:sp>
        <p:nvSpPr>
          <p:cNvPr id="49" name="object 49"/>
          <p:cNvSpPr txBox="1"/>
          <p:nvPr/>
        </p:nvSpPr>
        <p:spPr>
          <a:xfrm>
            <a:off x="4213859" y="818388"/>
            <a:ext cx="4913630" cy="315595"/>
          </a:xfrm>
          <a:prstGeom prst="rect">
            <a:avLst/>
          </a:prstGeom>
          <a:solidFill>
            <a:srgbClr val="FFC00F"/>
          </a:solidFill>
        </p:spPr>
        <p:txBody>
          <a:bodyPr vert="horz" wrap="square" lIns="0" tIns="62230" rIns="0" bIns="0" rtlCol="0">
            <a:spAutoFit/>
          </a:bodyPr>
          <a:lstStyle/>
          <a:p>
            <a:pPr marL="260350">
              <a:lnSpc>
                <a:spcPct val="100000"/>
              </a:lnSpc>
              <a:spcBef>
                <a:spcPts val="490"/>
              </a:spcBef>
            </a:pPr>
            <a:r>
              <a:rPr sz="1200" b="1" spc="-5" dirty="0">
                <a:latin typeface="Arial"/>
                <a:cs typeface="Arial"/>
              </a:rPr>
              <a:t>2 </a:t>
            </a:r>
            <a:r>
              <a:rPr sz="1200" b="1" spc="-25" dirty="0">
                <a:latin typeface="Arial"/>
                <a:cs typeface="Arial"/>
              </a:rPr>
              <a:t>XPANNEAU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SOLAIRE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144CELLS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540Wc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Mono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Perc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20,89%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8406" y="641984"/>
            <a:ext cx="690359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Poppins" panose="00000500000000000000" pitchFamily="2" charset="0"/>
                <a:cs typeface="Poppins" panose="00000500000000000000" pitchFamily="2" charset="0"/>
              </a:rPr>
              <a:t>CONNEXION COFFRET DC- PANNEAUX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7058" y="2173088"/>
            <a:ext cx="1826411" cy="93396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50229" y="1453896"/>
            <a:ext cx="933094" cy="181203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38188" y="1463039"/>
            <a:ext cx="935736" cy="181356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810259"/>
            <a:ext cx="4645661" cy="724173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86995" marR="5080" indent="-74930">
              <a:lnSpc>
                <a:spcPts val="2590"/>
              </a:lnSpc>
              <a:spcBef>
                <a:spcPts val="425"/>
              </a:spcBef>
            </a:pPr>
            <a:r>
              <a:rPr dirty="0">
                <a:latin typeface="Poppins" panose="00000500000000000000" pitchFamily="2" charset="0"/>
                <a:cs typeface="Poppins" panose="00000500000000000000" pitchFamily="2" charset="0"/>
              </a:rPr>
              <a:t>LEDS ÉCRAN D’ACCUEIL DE  L’ONDULEUR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011" y="123444"/>
            <a:ext cx="1322832" cy="609577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8523" y="1929892"/>
          <a:ext cx="10379709" cy="25603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3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8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Indicateur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25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sens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25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AC/INV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vert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fixe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sortie est alimentée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par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l'entrée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AC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mode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ligne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clignotant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sortie est alimentée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par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batterie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ou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PV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mode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batterie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CHG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vert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fixe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batterie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est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complètement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chargée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clignotant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batterie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est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charge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5" dirty="0">
                          <a:latin typeface="Calibri"/>
                          <a:cs typeface="Calibri"/>
                        </a:rPr>
                        <a:t>FAULT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rouge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fixe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condition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panne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dans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l'onduleur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clignotant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condition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d'avertissement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dans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l'onduleur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28523" y="4556125"/>
          <a:ext cx="10380980" cy="21030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90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0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Botton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252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25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ESC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quitter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le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mode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réglage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UP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aller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à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sélection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précédente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4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DOWN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aller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sélection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suivante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ENTER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52729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confirmer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sélection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mode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réglage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ou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entrer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800" spc="-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mode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réglage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82200" y="432816"/>
            <a:ext cx="1676400" cy="2154936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8450" y="3364484"/>
            <a:ext cx="22580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solidFill>
                  <a:srgbClr val="131313"/>
                </a:solidFill>
                <a:latin typeface="Calibri"/>
                <a:cs typeface="Calibri"/>
                <a:hlinkClick r:id="rId2"/>
              </a:rPr>
              <a:t>Contactez-nous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46746" y="3352546"/>
            <a:ext cx="16656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131313"/>
                </a:solidFill>
                <a:latin typeface="Calibri"/>
                <a:cs typeface="Calibri"/>
                <a:hlinkClick r:id="rId3"/>
              </a:rPr>
              <a:t>Plus</a:t>
            </a:r>
            <a:r>
              <a:rPr sz="2800" spc="-30" dirty="0">
                <a:solidFill>
                  <a:srgbClr val="131313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2800" spc="-20" dirty="0">
                <a:solidFill>
                  <a:srgbClr val="131313"/>
                </a:solidFill>
                <a:latin typeface="Calibri"/>
                <a:cs typeface="Calibri"/>
                <a:hlinkClick r:id="rId3"/>
              </a:rPr>
              <a:t>d’infos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04147" y="3999123"/>
            <a:ext cx="25266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0D0D0D"/>
                </a:solidFill>
                <a:latin typeface="Calibri"/>
                <a:cs typeface="Calibri"/>
              </a:rPr>
              <a:t>Par</a:t>
            </a:r>
            <a:r>
              <a:rPr sz="1800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D0D0D"/>
                </a:solidFill>
                <a:latin typeface="Calibri"/>
                <a:cs typeface="Calibri"/>
              </a:rPr>
              <a:t>email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  <a:hlinkClick r:id="rId4"/>
              </a:rPr>
              <a:t>contact@cptechmaroc.ma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4439" y="4844374"/>
            <a:ext cx="292608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algn="ctr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0D0D0D"/>
                </a:solidFill>
                <a:latin typeface="Calibri"/>
                <a:cs typeface="Calibri"/>
              </a:rPr>
              <a:t>Par</a:t>
            </a:r>
            <a:r>
              <a:rPr sz="1800" spc="-4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D0D0D"/>
                </a:solidFill>
                <a:latin typeface="Calibri"/>
                <a:cs typeface="Calibri"/>
              </a:rPr>
              <a:t>téléphone</a:t>
            </a:r>
            <a:endParaRPr sz="1800" dirty="0">
              <a:latin typeface="Calibri"/>
              <a:cs typeface="Calibri"/>
            </a:endParaRPr>
          </a:p>
          <a:p>
            <a:pPr marR="18415" algn="ctr">
              <a:lnSpc>
                <a:spcPct val="100000"/>
              </a:lnSpc>
            </a:pPr>
            <a:r>
              <a:rPr sz="18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0537.51.30.88</a:t>
            </a:r>
            <a:r>
              <a:rPr sz="1800" b="1" spc="-3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0661.55.44.40</a:t>
            </a:r>
            <a:endParaRPr sz="1800" dirty="0">
              <a:latin typeface="Calibri"/>
              <a:cs typeface="Calibri"/>
            </a:endParaRPr>
          </a:p>
          <a:p>
            <a:pPr marL="25400" algn="ctr">
              <a:lnSpc>
                <a:spcPct val="100000"/>
              </a:lnSpc>
            </a:pPr>
            <a:r>
              <a:rPr sz="18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0661.68.88.56</a:t>
            </a:r>
            <a:r>
              <a:rPr sz="1800" b="1" spc="-5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0661.38.10.32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68883" y="4011505"/>
            <a:ext cx="30213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4450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Notre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site</a:t>
            </a:r>
            <a:endParaRPr sz="1800" dirty="0">
              <a:latin typeface="Calibri"/>
              <a:cs typeface="Calibri"/>
            </a:endParaRPr>
          </a:p>
          <a:p>
            <a:pPr marR="45085" algn="ctr">
              <a:lnSpc>
                <a:spcPct val="100000"/>
              </a:lnSpc>
            </a:pPr>
            <a:r>
              <a:rPr sz="1800" b="1" u="heavy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sz="1800" b="1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www.cptechmaroc.ma</a:t>
            </a:r>
            <a:endParaRPr sz="1800" dirty="0">
              <a:latin typeface="Calibri"/>
              <a:cs typeface="Calibri"/>
            </a:endParaRPr>
          </a:p>
          <a:p>
            <a:pPr marL="12700" marR="5080" indent="71882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Réseaux sociaux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Facebook,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Instagram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YouTube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53516" y="5335366"/>
            <a:ext cx="665755" cy="46475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81737" y="5309657"/>
            <a:ext cx="595621" cy="59819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856589" y="5335366"/>
            <a:ext cx="462752" cy="46733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539996" y="566029"/>
            <a:ext cx="2839211" cy="1782717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413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MT</vt:lpstr>
      <vt:lpstr>Calibri</vt:lpstr>
      <vt:lpstr>Nunito Sans</vt:lpstr>
      <vt:lpstr>Poppins</vt:lpstr>
      <vt:lpstr>Wingdings</vt:lpstr>
      <vt:lpstr>Office Theme</vt:lpstr>
      <vt:lpstr>PowerPoint Presentation</vt:lpstr>
      <vt:lpstr>Les composants du kit :</vt:lpstr>
      <vt:lpstr>SCHÉMA SANS OPTIONS</vt:lpstr>
      <vt:lpstr>SCHÉMA SANS OPTIONS</vt:lpstr>
      <vt:lpstr>CONNEXION COFFRET DC- PANNEAUX</vt:lpstr>
      <vt:lpstr>LEDS ÉCRAN D’ACCUEIL DE  L’ONDULEUR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HP</cp:lastModifiedBy>
  <cp:revision>3</cp:revision>
  <dcterms:created xsi:type="dcterms:W3CDTF">2023-01-23T15:54:20Z</dcterms:created>
  <dcterms:modified xsi:type="dcterms:W3CDTF">2023-01-24T14:53:27Z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2022-12-06T00:00:00Z</vt:filetime>
  </property>
  <property fmtid="{D5CDD505-2E9C-101B-9397-08002B2CF9AE}" pid="3" name="LastSaved">
    <vt:filetime>2023-01-23T00:00:00Z</vt:filetime>
  </property>
</Properties>
</file>